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1"/>
  </p:notesMasterIdLst>
  <p:sldIdLst>
    <p:sldId id="261" r:id="rId5"/>
    <p:sldId id="274"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5"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hần Mặc định" id="{338E8C95-A0BA-469F-96E7-0BE9835B31E1}">
          <p14:sldIdLst>
            <p14:sldId id="261"/>
            <p14:sldId id="274"/>
            <p14:sldId id="262"/>
            <p14:sldId id="263"/>
            <p14:sldId id="264"/>
            <p14:sldId id="265"/>
            <p14:sldId id="266"/>
            <p14:sldId id="267"/>
            <p14:sldId id="268"/>
            <p14:sldId id="269"/>
            <p14:sldId id="270"/>
            <p14:sldId id="271"/>
            <p14:sldId id="272"/>
            <p14:sldId id="273"/>
            <p14:sldId id="275"/>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media/image1.jpe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10/20/2024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êu đề Bản chiếu">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vi-VN"/>
              <a:t>Bấm để sửa kiểu tiêu đề Bản cái</a:t>
            </a:r>
            <a:endParaRPr lang="en-US"/>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endParaRPr lang="en-US"/>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10/20/2024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Ảnh Toàn cảnh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vi-VN"/>
              <a:t>Bấm để sửa kiểu tiêu đề Bản cái</a:t>
            </a:r>
            <a:endParaRPr lang="en-US"/>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vi-VN"/>
              <a:t>Bấm biểu tượng để thêm hình ảnh</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64872680-3826-48D8-A0B9-F293E3A564DD}"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êu đề và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vi-VN"/>
              <a:t>Bấm để sửa kiểu tiêu đề Bản cái</a:t>
            </a:r>
            <a:endParaRPr lang="en-US"/>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FC0F02A-B435-4587-AE10-6A02865845FD}"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ích dẫn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vi-VN"/>
              <a:t>Bấm để sửa kiểu tiêu đề Bản cái</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7EDF27A1-9C29-4918-BA16-87149545F673}"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nh Thiếp">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vi-VN"/>
              <a:t>Bấm để sửa kiểu tiêu đề Bản cái</a:t>
            </a:r>
            <a:endParaRPr lang="en-US"/>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7EEE601-4D27-49FF-B099-2799466F7EDA}"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ột">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vi-VN"/>
              <a:t>Bấm để sửa kiểu tiêu đề Bản cái</a:t>
            </a:r>
            <a:endParaRPr lang="en-US"/>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3" name="Date Placeholder 2"/>
          <p:cNvSpPr>
            <a:spLocks noGrp="1"/>
          </p:cNvSpPr>
          <p:nvPr>
            <p:ph type="dt" sz="half" idx="10"/>
          </p:nvPr>
        </p:nvSpPr>
        <p:spPr/>
        <p:txBody>
          <a:bodyPr/>
          <a:lstStyle/>
          <a:p>
            <a:fld id="{B4E52469-603F-4B0F-8F23-6B2B143D5424}" type="datetime1">
              <a:rPr lang="en-US" smtClean="0"/>
              <a:t>10/20/2024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ột Hình ảnh">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vi-VN"/>
              <a:t>Bấm để sửa kiểu tiêu đề Bản cái</a:t>
            </a:r>
            <a:endParaRPr lang="en-US"/>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3" name="Date Placeholder 2"/>
          <p:cNvSpPr>
            <a:spLocks noGrp="1"/>
          </p:cNvSpPr>
          <p:nvPr>
            <p:ph type="dt" sz="half" idx="10"/>
          </p:nvPr>
        </p:nvSpPr>
        <p:spPr/>
        <p:txBody>
          <a:bodyPr/>
          <a:lstStyle/>
          <a:p>
            <a:fld id="{CD7781E0-05FC-475E-A14D-85EF9B55E67B}" type="datetime1">
              <a:rPr lang="en-US" smtClean="0"/>
              <a:t>10/20/2024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Vertical Text Placeholder 2"/>
          <p:cNvSpPr>
            <a:spLocks noGrp="1"/>
          </p:cNvSpPr>
          <p:nvPr>
            <p:ph type="body" orient="vert" idx="1"/>
          </p:nvPr>
        </p:nvSpPr>
        <p:spPr/>
        <p:txBody>
          <a:bodyPr vert="eaVert" ancho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Date Placeholder 3"/>
          <p:cNvSpPr>
            <a:spLocks noGrp="1"/>
          </p:cNvSpPr>
          <p:nvPr>
            <p:ph type="dt" sz="half" idx="10"/>
          </p:nvPr>
        </p:nvSpPr>
        <p:spPr/>
        <p:txBody>
          <a:bodyPr/>
          <a:lstStyle/>
          <a:p>
            <a:fld id="{AD8D02C8-8352-4A2E-A3CD-139A8583C932}"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vi-VN"/>
              <a:t>Bấm để sửa kiểu tiêu đề Bản cái</a:t>
            </a:r>
            <a:endParaRPr lang="en-US"/>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Date Placeholder 3"/>
          <p:cNvSpPr>
            <a:spLocks noGrp="1"/>
          </p:cNvSpPr>
          <p:nvPr>
            <p:ph type="dt" sz="half" idx="10"/>
          </p:nvPr>
        </p:nvSpPr>
        <p:spPr/>
        <p:txBody>
          <a:bodyPr/>
          <a:lstStyle/>
          <a:p>
            <a:fld id="{6F680581-4B77-41E9-BE55-C3C9C3900A2A}"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Content Placeholder 2"/>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Date Placeholder 3"/>
          <p:cNvSpPr>
            <a:spLocks noGrp="1"/>
          </p:cNvSpPr>
          <p:nvPr>
            <p:ph type="dt" sz="half" idx="10"/>
          </p:nvPr>
        </p:nvSpPr>
        <p:spPr/>
        <p:txBody>
          <a:bodyPr/>
          <a:lstStyle/>
          <a:p>
            <a:fld id="{742C1CB5-A088-4DB4-8A5C-B084F9B2B528}"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vi-VN"/>
              <a:t>Bấm để sửa kiểu tiêu đề Bản cái</a:t>
            </a:r>
            <a:endParaRPr lang="en-US"/>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Bấm để chỉnh sửa kiểu văn bản của Bản cái</a:t>
            </a:r>
          </a:p>
        </p:txBody>
      </p:sp>
      <p:sp>
        <p:nvSpPr>
          <p:cNvPr id="4" name="Date Placeholder 3"/>
          <p:cNvSpPr>
            <a:spLocks noGrp="1"/>
          </p:cNvSpPr>
          <p:nvPr>
            <p:ph type="dt" sz="half" idx="10"/>
          </p:nvPr>
        </p:nvSpPr>
        <p:spPr/>
        <p:txBody>
          <a:bodyPr/>
          <a:lstStyle/>
          <a:p>
            <a:fld id="{CE3C1328-ADC8-435B-8F5C-D339CD9DD487}"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Content Placeholder 2"/>
          <p:cNvSpPr>
            <a:spLocks noGrp="1"/>
          </p:cNvSpPr>
          <p:nvPr>
            <p:ph sz="half" idx="1"/>
          </p:nvPr>
        </p:nvSpPr>
        <p:spPr>
          <a:xfrm>
            <a:off x="1141410" y="2249486"/>
            <a:ext cx="4878389" cy="3541714"/>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ontent Placeholder 3"/>
          <p:cNvSpPr>
            <a:spLocks noGrp="1"/>
          </p:cNvSpPr>
          <p:nvPr>
            <p:ph sz="half" idx="2"/>
          </p:nvPr>
        </p:nvSpPr>
        <p:spPr>
          <a:xfrm>
            <a:off x="6172200" y="2249486"/>
            <a:ext cx="4875211" cy="3541714"/>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Date Placeholder 4"/>
          <p:cNvSpPr>
            <a:spLocks noGrp="1"/>
          </p:cNvSpPr>
          <p:nvPr>
            <p:ph type="dt" sz="half" idx="10"/>
          </p:nvPr>
        </p:nvSpPr>
        <p:spPr/>
        <p:txBody>
          <a:bodyPr/>
          <a:lstStyle/>
          <a:p>
            <a:fld id="{50256410-64C5-4311-8359-FDA6B61ABBAE}"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vi-VN"/>
              <a:t>Bấm để sửa kiểu tiêu đề Bản cái</a:t>
            </a:r>
            <a:endParaRPr lang="en-US"/>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ontent Placeholder 3"/>
          <p:cNvSpPr>
            <a:spLocks noGrp="1"/>
          </p:cNvSpPr>
          <p:nvPr>
            <p:ph sz="half" idx="2"/>
          </p:nvPr>
        </p:nvSpPr>
        <p:spPr>
          <a:xfrm>
            <a:off x="1141410" y="3073397"/>
            <a:ext cx="4878391" cy="2717801"/>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ontent Placeholder 5"/>
          <p:cNvSpPr>
            <a:spLocks noGrp="1"/>
          </p:cNvSpPr>
          <p:nvPr>
            <p:ph sz="quarter" idx="4"/>
          </p:nvPr>
        </p:nvSpPr>
        <p:spPr>
          <a:xfrm>
            <a:off x="6172200" y="3073397"/>
            <a:ext cx="4875210" cy="2717801"/>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7" name="Date Placeholder 6"/>
          <p:cNvSpPr>
            <a:spLocks noGrp="1"/>
          </p:cNvSpPr>
          <p:nvPr>
            <p:ph type="dt" sz="half" idx="10"/>
          </p:nvPr>
        </p:nvSpPr>
        <p:spPr/>
        <p:txBody>
          <a:bodyPr/>
          <a:lstStyle/>
          <a:p>
            <a:fld id="{5018B01E-6E1B-4AFC-A690-27C447C9486E}" type="datetime1">
              <a:rPr lang="en-US" smtClean="0"/>
              <a:t>10/20/2024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Date Placeholder 2"/>
          <p:cNvSpPr>
            <a:spLocks noGrp="1"/>
          </p:cNvSpPr>
          <p:nvPr>
            <p:ph type="dt" sz="half" idx="10"/>
          </p:nvPr>
        </p:nvSpPr>
        <p:spPr/>
        <p:txBody>
          <a:bodyPr/>
          <a:lstStyle/>
          <a:p>
            <a:fld id="{6852F3D2-503A-4E49-99AD-125A054E178F}" type="datetime1">
              <a:rPr lang="en-US" smtClean="0"/>
              <a:t>10/20/2024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10/20/2024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vi-VN"/>
              <a:t>Bấm để sửa kiểu tiêu đề Bản cái</a:t>
            </a:r>
            <a:endParaRPr lang="en-US"/>
          </a:p>
        </p:txBody>
      </p:sp>
      <p:sp>
        <p:nvSpPr>
          <p:cNvPr id="3" name="Content Placeholder 2"/>
          <p:cNvSpPr>
            <a:spLocks noGrp="1"/>
          </p:cNvSpPr>
          <p:nvPr>
            <p:ph idx="1"/>
          </p:nvPr>
        </p:nvSpPr>
        <p:spPr>
          <a:xfrm>
            <a:off x="5156200" y="592666"/>
            <a:ext cx="5891209" cy="5198534"/>
          </a:xfrm>
        </p:spPr>
        <p:txBody>
          <a:bodyPr anchor="ct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C4941151-B38C-4230-91F0-8A3BB69A056C}"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vi-VN"/>
              <a:t>Bấm để sửa kiểu tiêu đề Bản cái</a:t>
            </a:r>
            <a:endParaRPr lang="en-US"/>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vi-VN"/>
              <a:t>Bấm biểu tượng để thêm hình ảnh</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C3F6EA29-EE45-46F5-8084-6929433FA14E}"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10/20/2024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geeksforgeeks.org/introduction-to-stack-data-structure-and-algorithm-tutorials/" TargetMode="External"/><Relationship Id="rId2" Type="http://schemas.openxmlformats.org/officeDocument/2006/relationships/hyperlink" Target="https://www.geeksforgeeks.org/what-is-data-structure-types-classifications-and-applications/" TargetMode="Externa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1" y="31489"/>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97427" y="2336273"/>
            <a:ext cx="6858000" cy="1607072"/>
          </a:xfrm>
        </p:spPr>
        <p:txBody>
          <a:bodyPr>
            <a:noAutofit/>
          </a:bodyPr>
          <a:lstStyle/>
          <a:p>
            <a:pPr algn="ctr"/>
            <a:r>
              <a:rPr lang="en-ZW" sz="3600" dirty="0">
                <a:solidFill>
                  <a:schemeClr val="tx2">
                    <a:lumMod val="75000"/>
                  </a:schemeClr>
                </a:solidFill>
                <a:latin typeface="Aharoni" panose="02010803020104030203" pitchFamily="2" charset="-79"/>
                <a:cs typeface="Aharoni" panose="02010803020104030203" pitchFamily="2" charset="-79"/>
              </a:rPr>
              <a:t>Design Specification for Stack Data Structure</a:t>
            </a:r>
            <a:endParaRPr lang="en-US" sz="3600" dirty="0">
              <a:solidFill>
                <a:schemeClr val="tx2">
                  <a:lumMod val="75000"/>
                </a:schemeClr>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413" y="19665"/>
            <a:ext cx="4218040" cy="2930013"/>
          </a:xfrm>
        </p:spPr>
        <p:txBody>
          <a:bodyPr>
            <a:normAutofit/>
          </a:bodyPr>
          <a:lstStyle/>
          <a:p>
            <a:pPr algn="just">
              <a:lnSpc>
                <a:spcPct val="115000"/>
              </a:lnSpc>
              <a:spcAft>
                <a:spcPts val="1000"/>
              </a:spcAft>
            </a:pPr>
            <a:r>
              <a:rPr lang="vi-VN" sz="2000" b="1" dirty="0">
                <a:solidFill>
                  <a:schemeClr val="bg1"/>
                </a:solidFill>
                <a:latin typeface="Aharoni" panose="02010803020104030203" pitchFamily="2" charset="-79"/>
                <a:cs typeface="Aharoni" panose="02010803020104030203" pitchFamily="2" charset="-79"/>
              </a:rPr>
              <a:t>                    </a:t>
            </a:r>
            <a:r>
              <a:rPr lang="vi-VN" sz="2000" b="1" dirty="0" err="1">
                <a:solidFill>
                  <a:schemeClr val="bg1"/>
                </a:solidFill>
                <a:latin typeface="Aharoni" panose="02010803020104030203" pitchFamily="2" charset="-79"/>
                <a:cs typeface="Aharoni" panose="02010803020104030203" pitchFamily="2" charset="-79"/>
              </a:rPr>
              <a:t>Identify</a:t>
            </a:r>
            <a:r>
              <a:rPr lang="vi-VN" sz="2000" b="1" dirty="0">
                <a:solidFill>
                  <a:schemeClr val="bg1"/>
                </a:solidFill>
                <a:latin typeface="Aharoni" panose="02010803020104030203" pitchFamily="2" charset="-79"/>
                <a:cs typeface="Aharoni" panose="02010803020104030203" pitchFamily="2" charset="-79"/>
              </a:rPr>
              <a:t> </a:t>
            </a:r>
            <a:r>
              <a:rPr lang="vi-VN" sz="2000" b="1" dirty="0" err="1">
                <a:solidFill>
                  <a:schemeClr val="bg1"/>
                </a:solidFill>
                <a:latin typeface="Aharoni" panose="02010803020104030203" pitchFamily="2" charset="-79"/>
                <a:cs typeface="Aharoni" panose="02010803020104030203" pitchFamily="2" charset="-79"/>
              </a:rPr>
              <a:t>Operations</a:t>
            </a: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pic>
        <p:nvPicPr>
          <p:cNvPr id="8" name="Picture 3" descr="close up of circuit board">
            <a:extLst>
              <a:ext uri="{FF2B5EF4-FFF2-40B4-BE49-F238E27FC236}">
                <a16:creationId xmlns:a16="http://schemas.microsoft.com/office/drawing/2014/main" id="{3A40D2F3-D5AD-8D4A-A8A0-264558BA11A9}"/>
              </a:ext>
            </a:extLst>
          </p:cNvPr>
          <p:cNvPicPr>
            <a:picLocks noChangeAspect="1"/>
          </p:cNvPicPr>
          <p:nvPr/>
        </p:nvPicPr>
        <p:blipFill rotWithShape="1">
          <a:blip r:embed="rId2">
            <a:alphaModFix amt="30000"/>
          </a:blip>
          <a:srcRect l="17220" r="9210" b="-1"/>
          <a:stretch/>
        </p:blipFill>
        <p:spPr>
          <a:xfrm>
            <a:off x="5830529" y="61450"/>
            <a:ext cx="6243482" cy="6796550"/>
          </a:xfrm>
          <a:prstGeom prst="rect">
            <a:avLst/>
          </a:prstGeom>
        </p:spPr>
      </p:pic>
      <p:sp>
        <p:nvSpPr>
          <p:cNvPr id="3" name="Title 1">
            <a:extLst>
              <a:ext uri="{FF2B5EF4-FFF2-40B4-BE49-F238E27FC236}">
                <a16:creationId xmlns:a16="http://schemas.microsoft.com/office/drawing/2014/main" id="{DCF162A3-CF20-A19B-888E-5E1468DCCF4B}"/>
              </a:ext>
            </a:extLst>
          </p:cNvPr>
          <p:cNvSpPr txBox="1">
            <a:spLocks/>
          </p:cNvSpPr>
          <p:nvPr/>
        </p:nvSpPr>
        <p:spPr>
          <a:xfrm>
            <a:off x="703005" y="1224116"/>
            <a:ext cx="4921045" cy="5471652"/>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nSpc>
                <a:spcPct val="115000"/>
              </a:lnSpc>
              <a:spcAft>
                <a:spcPts val="1000"/>
              </a:spcAft>
            </a:pPr>
            <a:r>
              <a:rPr lang="vi-VN" sz="2000" b="1" dirty="0">
                <a:solidFill>
                  <a:schemeClr val="bg1"/>
                </a:solidFill>
                <a:latin typeface="Aharoni" panose="02010803020104030203" pitchFamily="2" charset="-79"/>
                <a:cs typeface="Aharoni" panose="02010803020104030203" pitchFamily="2" charset="-79"/>
              </a:rPr>
              <a:t> </a:t>
            </a:r>
            <a:r>
              <a:rPr lang="vi-VN" sz="1900" b="1" dirty="0">
                <a:solidFill>
                  <a:schemeClr val="bg1"/>
                </a:solidFill>
                <a:latin typeface="Aharoni" panose="02010803020104030203" pitchFamily="2" charset="-79"/>
                <a:cs typeface="Aharoni" panose="02010803020104030203" pitchFamily="2" charset="-79"/>
              </a:rPr>
              <a:t> </a:t>
            </a:r>
            <a:r>
              <a:rPr lang="en-US" sz="2900" dirty="0">
                <a:effectLst/>
                <a:latin typeface="Aharoni" panose="02010803020104030203" pitchFamily="2" charset="-79"/>
                <a:ea typeface="Times New Roman" panose="02020603050405020304" pitchFamily="18" charset="0"/>
                <a:cs typeface="Aharoni" panose="02010803020104030203" pitchFamily="2" charset="-79"/>
              </a:rPr>
              <a:t>The primary operations of a memory stack include:</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a:effectLst/>
                <a:latin typeface="Aharoni" panose="02010803020104030203" pitchFamily="2" charset="-79"/>
                <a:ea typeface="Times New Roman" panose="02020603050405020304" pitchFamily="18" charset="0"/>
                <a:cs typeface="Aharoni" panose="02010803020104030203" pitchFamily="2" charset="-79"/>
              </a:rPr>
              <a:t>Push:</a:t>
            </a:r>
            <a:r>
              <a:rPr lang="en-US" sz="2900" dirty="0">
                <a:effectLst/>
                <a:latin typeface="Aharoni" panose="02010803020104030203" pitchFamily="2" charset="-79"/>
                <a:ea typeface="Times New Roman" panose="02020603050405020304" pitchFamily="18" charset="0"/>
                <a:cs typeface="Aharoni" panose="02010803020104030203" pitchFamily="2" charset="-79"/>
              </a:rPr>
              <a:t> Adds an item to the top of the stack.</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a:effectLst/>
                <a:latin typeface="Aharoni" panose="02010803020104030203" pitchFamily="2" charset="-79"/>
                <a:ea typeface="Times New Roman" panose="02020603050405020304" pitchFamily="18" charset="0"/>
                <a:cs typeface="Aharoni" panose="02010803020104030203" pitchFamily="2" charset="-79"/>
              </a:rPr>
              <a:t>Pop:</a:t>
            </a:r>
            <a:r>
              <a:rPr lang="en-US" sz="2900" dirty="0">
                <a:effectLst/>
                <a:latin typeface="Aharoni" panose="02010803020104030203" pitchFamily="2" charset="-79"/>
                <a:ea typeface="Times New Roman" panose="02020603050405020304" pitchFamily="18" charset="0"/>
                <a:cs typeface="Aharoni" panose="02010803020104030203" pitchFamily="2" charset="-79"/>
              </a:rPr>
              <a:t> Removes the item from the top of the stack.</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a:effectLst/>
                <a:latin typeface="Aharoni" panose="02010803020104030203" pitchFamily="2" charset="-79"/>
                <a:ea typeface="Times New Roman" panose="02020603050405020304" pitchFamily="18" charset="0"/>
                <a:cs typeface="Aharoni" panose="02010803020104030203" pitchFamily="2" charset="-79"/>
              </a:rPr>
              <a:t>Peek (or Top):</a:t>
            </a:r>
            <a:r>
              <a:rPr lang="en-US" sz="2900" dirty="0">
                <a:effectLst/>
                <a:latin typeface="Aharoni" panose="02010803020104030203" pitchFamily="2" charset="-79"/>
                <a:ea typeface="Times New Roman" panose="02020603050405020304" pitchFamily="18" charset="0"/>
                <a:cs typeface="Aharoni" panose="02010803020104030203" pitchFamily="2" charset="-79"/>
              </a:rPr>
              <a:t> Returns the item on the top of the stack without removing it.</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err="1">
                <a:effectLst/>
                <a:latin typeface="Aharoni" panose="02010803020104030203" pitchFamily="2" charset="-79"/>
                <a:ea typeface="Times New Roman" panose="02020603050405020304" pitchFamily="18" charset="0"/>
                <a:cs typeface="Aharoni" panose="02010803020104030203" pitchFamily="2" charset="-79"/>
              </a:rPr>
              <a:t>IsEmpty</a:t>
            </a:r>
            <a:r>
              <a:rPr lang="en-US" sz="2900" b="1" dirty="0">
                <a:effectLst/>
                <a:latin typeface="Aharoni" panose="02010803020104030203" pitchFamily="2" charset="-79"/>
                <a:ea typeface="Times New Roman" panose="02020603050405020304" pitchFamily="18" charset="0"/>
                <a:cs typeface="Aharoni" panose="02010803020104030203" pitchFamily="2" charset="-79"/>
              </a:rPr>
              <a:t>:</a:t>
            </a:r>
            <a:r>
              <a:rPr lang="en-US" sz="2900" dirty="0">
                <a:effectLst/>
                <a:latin typeface="Aharoni" panose="02010803020104030203" pitchFamily="2" charset="-79"/>
                <a:ea typeface="Times New Roman" panose="02020603050405020304" pitchFamily="18" charset="0"/>
                <a:cs typeface="Aharoni" panose="02010803020104030203" pitchFamily="2" charset="-79"/>
              </a:rPr>
              <a:t> Checks if the stack is empty.</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a:effectLst/>
                <a:latin typeface="Aharoni" panose="02010803020104030203" pitchFamily="2" charset="-79"/>
                <a:ea typeface="Times New Roman" panose="02020603050405020304" pitchFamily="18" charset="0"/>
                <a:cs typeface="Aharoni" panose="02010803020104030203" pitchFamily="2" charset="-79"/>
              </a:rPr>
              <a:t>Size:</a:t>
            </a:r>
            <a:r>
              <a:rPr lang="en-US" sz="2900" dirty="0">
                <a:effectLst/>
                <a:latin typeface="Aharoni" panose="02010803020104030203" pitchFamily="2" charset="-79"/>
                <a:ea typeface="Times New Roman" panose="02020603050405020304" pitchFamily="18" charset="0"/>
                <a:cs typeface="Aharoni" panose="02010803020104030203" pitchFamily="2" charset="-79"/>
              </a:rPr>
              <a:t> Returns the number of items currently in the stack</a:t>
            </a:r>
            <a:r>
              <a:rPr lang="en-US" sz="3100" dirty="0">
                <a:effectLst/>
                <a:latin typeface="Aharoni" panose="02010803020104030203" pitchFamily="2" charset="-79"/>
                <a:ea typeface="Times New Roman" panose="02020603050405020304" pitchFamily="18" charset="0"/>
                <a:cs typeface="Aharoni" panose="02010803020104030203" pitchFamily="2" charset="-79"/>
              </a:rPr>
              <a:t>.</a:t>
            </a:r>
            <a:endParaRPr lang="en-ZW" sz="3100" dirty="0">
              <a:effectLst/>
              <a:latin typeface="Aharoni" panose="02010803020104030203" pitchFamily="2" charset="-79"/>
              <a:ea typeface="Times New Roman" panose="02020603050405020304" pitchFamily="18" charset="0"/>
              <a:cs typeface="Aharoni" panose="02010803020104030203" pitchFamily="2" charset="-79"/>
            </a:endParaRPr>
          </a:p>
          <a:p>
            <a:pPr algn="just">
              <a:lnSpc>
                <a:spcPct val="115000"/>
              </a:lnSpc>
              <a:spcAft>
                <a:spcPts val="1000"/>
              </a:spcAft>
            </a:pP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endParaRPr lang="en-ZW" sz="4000" b="1" dirty="0">
              <a:solidFill>
                <a:schemeClr val="bg1"/>
              </a:solidFill>
              <a:latin typeface="Aharoni" panose="02010803020104030203" pitchFamily="2" charset="-79"/>
              <a:ea typeface="SimSun" panose="02010600030101010101" pitchFamily="2" charset="-122"/>
              <a:cs typeface="Aharoni" panose="02010803020104030203" pitchFamily="2" charset="-79"/>
            </a:endParaRPr>
          </a:p>
        </p:txBody>
      </p:sp>
    </p:spTree>
    <p:extLst>
      <p:ext uri="{BB962C8B-B14F-4D97-AF65-F5344CB8AC3E}">
        <p14:creationId xmlns:p14="http://schemas.microsoft.com/office/powerpoint/2010/main" val="6895840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335160" y="98322"/>
            <a:ext cx="7900220" cy="1478570"/>
          </a:xfrm>
        </p:spPr>
        <p:txBody>
          <a:bodyPr>
            <a:normAutofit/>
          </a:bodyPr>
          <a:lstStyle/>
          <a:p>
            <a:pPr>
              <a:lnSpc>
                <a:spcPct val="115000"/>
              </a:lnSpc>
              <a:spcBef>
                <a:spcPts val="200"/>
              </a:spcBef>
            </a:pPr>
            <a:r>
              <a:rPr lang="vi-VN" sz="2000" dirty="0">
                <a:solidFill>
                  <a:schemeClr val="bg1"/>
                </a:solidFill>
                <a:latin typeface="Aharoni" panose="02010803020104030203" pitchFamily="2" charset="-79"/>
                <a:cs typeface="Aharoni" panose="02010803020104030203" pitchFamily="2" charset="-79"/>
              </a:rPr>
              <a:t>                           </a:t>
            </a:r>
            <a:r>
              <a:rPr lang="en-GB" sz="18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Function Call Implementation</a:t>
            </a:r>
            <a:br>
              <a:rPr lang="en-ZW" sz="1800" u="none" strike="noStrike" dirty="0">
                <a:effectLst/>
                <a:latin typeface="Arial" panose="020B0604020202020204" pitchFamily="34" charset="0"/>
                <a:ea typeface="Arial" panose="020B0604020202020204" pitchFamily="34"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pic>
        <p:nvPicPr>
          <p:cNvPr id="6" name="Chỗ dành sẵn cho Nội dung 5">
            <a:extLst>
              <a:ext uri="{FF2B5EF4-FFF2-40B4-BE49-F238E27FC236}">
                <a16:creationId xmlns:a16="http://schemas.microsoft.com/office/drawing/2014/main" id="{D2B524D4-37C2-4C8B-6F16-79D56B6F0A77}"/>
              </a:ext>
            </a:extLst>
          </p:cNvPr>
          <p:cNvPicPr>
            <a:picLocks noGrp="1" noChangeAspect="1"/>
          </p:cNvPicPr>
          <p:nvPr>
            <p:ph idx="1"/>
          </p:nvPr>
        </p:nvPicPr>
        <p:blipFill>
          <a:blip r:embed="rId2"/>
          <a:stretch>
            <a:fillRect/>
          </a:stretch>
        </p:blipFill>
        <p:spPr>
          <a:xfrm>
            <a:off x="1615490" y="1801089"/>
            <a:ext cx="8792105" cy="4039271"/>
          </a:xfrm>
        </p:spPr>
      </p:pic>
    </p:spTree>
    <p:extLst>
      <p:ext uri="{BB962C8B-B14F-4D97-AF65-F5344CB8AC3E}">
        <p14:creationId xmlns:p14="http://schemas.microsoft.com/office/powerpoint/2010/main" val="894154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6322141" y="0"/>
            <a:ext cx="5869859" cy="685800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243127" y="343906"/>
            <a:ext cx="4242688"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GB" sz="18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Demonstrate Stack Frames</a:t>
            </a:r>
            <a:br>
              <a:rPr lang="en-ZW" sz="1800" u="none" strike="noStrike" dirty="0">
                <a:effectLst/>
                <a:latin typeface="Arial" panose="020B0604020202020204" pitchFamily="34" charset="0"/>
                <a:ea typeface="Arial" panose="020B0604020202020204" pitchFamily="34"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177214" y="1527508"/>
            <a:ext cx="4374514" cy="4078288"/>
          </a:xfrm>
        </p:spPr>
        <p:txBody>
          <a:bodyPr>
            <a:normAutofit lnSpcReduction="10000"/>
          </a:bodyPr>
          <a:lstStyle/>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Calibri" panose="020F0502020204030204" pitchFamily="34" charset="0"/>
              </a:rPr>
              <a:t>Each</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call</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creates</a:t>
            </a:r>
            <a:r>
              <a:rPr lang="vi-VN" sz="1800" dirty="0">
                <a:effectLst/>
                <a:latin typeface="Calibri" panose="020F0502020204030204" pitchFamily="34" charset="0"/>
                <a:ea typeface="Times New Roman" panose="02020603050405020304" pitchFamily="18" charset="0"/>
                <a:cs typeface="Calibri" panose="020F0502020204030204" pitchFamily="34" charset="0"/>
              </a:rPr>
              <a:t> a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stack</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frame</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which</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contains</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Return</a:t>
            </a:r>
            <a:r>
              <a:rPr lang="vi-VN" sz="1800" b="1" dirty="0">
                <a:effectLst/>
                <a:latin typeface="Calibri" panose="020F0502020204030204" pitchFamily="34" charset="0"/>
                <a:ea typeface="Times New Roman" panose="02020603050405020304" pitchFamily="18" charset="0"/>
                <a:cs typeface="Calibri" panose="020F0502020204030204" pitchFamily="34" charset="0"/>
              </a:rPr>
              <a:t> </a:t>
            </a: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Address</a:t>
            </a:r>
            <a:r>
              <a:rPr lang="vi-VN" sz="1800" b="1" dirty="0">
                <a:effectLst/>
                <a:latin typeface="Calibri" panose="020F0502020204030204" pitchFamily="34" charset="0"/>
                <a:ea typeface="Times New Roman" panose="02020603050405020304" pitchFamily="18" charset="0"/>
                <a:cs typeface="Calibri" panose="020F0502020204030204" pitchFamily="34" charset="0"/>
              </a:rPr>
              <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Where</a:t>
            </a:r>
            <a:r>
              <a:rPr lang="vi-VN" sz="1800" dirty="0">
                <a:effectLst/>
                <a:latin typeface="Calibri" panose="020F0502020204030204" pitchFamily="34" charset="0"/>
                <a:ea typeface="Times New Roman" panose="02020603050405020304" pitchFamily="18" charset="0"/>
                <a:cs typeface="Calibri" panose="020F0502020204030204" pitchFamily="34" charset="0"/>
              </a:rPr>
              <a:t> to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return</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after</a:t>
            </a:r>
            <a:r>
              <a:rPr lang="vi-VN" sz="1800" dirty="0">
                <a:effectLst/>
                <a:latin typeface="Calibri" panose="020F0502020204030204" pitchFamily="34" charset="0"/>
                <a:ea typeface="Times New Roman" panose="02020603050405020304" pitchFamily="18" charset="0"/>
                <a:cs typeface="Calibri" panose="020F0502020204030204" pitchFamily="34" charset="0"/>
              </a:rPr>
              <a:t> the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completes</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b="1" dirty="0">
                <a:effectLst/>
                <a:latin typeface="Calibri" panose="020F0502020204030204" pitchFamily="34" charset="0"/>
                <a:ea typeface="Times New Roman" panose="02020603050405020304" pitchFamily="18" charset="0"/>
                <a:cs typeface="Calibri" panose="020F0502020204030204" pitchFamily="34" charset="0"/>
              </a:rPr>
              <a:t> </a:t>
            </a: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Parameters</a:t>
            </a:r>
            <a:r>
              <a:rPr lang="vi-VN" sz="1800" b="1" dirty="0">
                <a:effectLst/>
                <a:latin typeface="Calibri" panose="020F0502020204030204" pitchFamily="34" charset="0"/>
                <a:ea typeface="Times New Roman" panose="02020603050405020304" pitchFamily="18" charset="0"/>
                <a:cs typeface="Calibri" panose="020F0502020204030204" pitchFamily="34" charset="0"/>
              </a:rPr>
              <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Input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data</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for</a:t>
            </a:r>
            <a:r>
              <a:rPr lang="vi-VN" sz="1800" dirty="0">
                <a:effectLst/>
                <a:latin typeface="Calibri" panose="020F0502020204030204" pitchFamily="34" charset="0"/>
                <a:ea typeface="Times New Roman" panose="02020603050405020304" pitchFamily="18" charset="0"/>
                <a:cs typeface="Calibri" panose="020F0502020204030204" pitchFamily="34" charset="0"/>
              </a:rPr>
              <a:t> the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Local</a:t>
            </a:r>
            <a:r>
              <a:rPr lang="vi-VN" sz="1800" b="1" dirty="0">
                <a:effectLst/>
                <a:latin typeface="Calibri" panose="020F0502020204030204" pitchFamily="34" charset="0"/>
                <a:ea typeface="Times New Roman" panose="02020603050405020304" pitchFamily="18" charset="0"/>
                <a:cs typeface="Calibri" panose="020F0502020204030204" pitchFamily="34" charset="0"/>
              </a:rPr>
              <a:t> </a:t>
            </a: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Variables</a:t>
            </a:r>
            <a:r>
              <a:rPr lang="vi-VN" sz="1800" b="1" dirty="0">
                <a:effectLst/>
                <a:latin typeface="Calibri" panose="020F0502020204030204" pitchFamily="34" charset="0"/>
                <a:ea typeface="Times New Roman" panose="02020603050405020304" pitchFamily="18" charset="0"/>
                <a:cs typeface="Calibri" panose="020F0502020204030204" pitchFamily="34" charset="0"/>
              </a:rPr>
              <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Variables</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that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are</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local</a:t>
            </a:r>
            <a:r>
              <a:rPr lang="vi-VN" sz="1800" dirty="0">
                <a:effectLst/>
                <a:latin typeface="Calibri" panose="020F0502020204030204" pitchFamily="34" charset="0"/>
                <a:ea typeface="Times New Roman" panose="02020603050405020304" pitchFamily="18" charset="0"/>
                <a:cs typeface="Calibri" panose="020F0502020204030204" pitchFamily="34" charset="0"/>
              </a:rPr>
              <a:t> to the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Saved</a:t>
            </a:r>
            <a:r>
              <a:rPr lang="vi-VN" sz="1800" b="1" dirty="0">
                <a:effectLst/>
                <a:latin typeface="Calibri" panose="020F0502020204030204" pitchFamily="34" charset="0"/>
                <a:ea typeface="Times New Roman" panose="02020603050405020304" pitchFamily="18" charset="0"/>
                <a:cs typeface="Calibri" panose="020F0502020204030204" pitchFamily="34" charset="0"/>
              </a:rPr>
              <a:t> </a:t>
            </a: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Registers</a:t>
            </a:r>
            <a:r>
              <a:rPr lang="vi-VN" sz="1800" b="1" dirty="0">
                <a:effectLst/>
                <a:latin typeface="Calibri" panose="020F0502020204030204" pitchFamily="34" charset="0"/>
                <a:ea typeface="Times New Roman" panose="02020603050405020304" pitchFamily="18" charset="0"/>
                <a:cs typeface="Calibri" panose="020F0502020204030204" pitchFamily="34" charset="0"/>
              </a:rPr>
              <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Any</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registers</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that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need</a:t>
            </a:r>
            <a:r>
              <a:rPr lang="vi-VN" sz="1800" dirty="0">
                <a:effectLst/>
                <a:latin typeface="Calibri" panose="020F0502020204030204" pitchFamily="34" charset="0"/>
                <a:ea typeface="Times New Roman" panose="02020603050405020304" pitchFamily="18" charset="0"/>
                <a:cs typeface="Calibri" panose="020F0502020204030204" pitchFamily="34" charset="0"/>
              </a:rPr>
              <a:t> to be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preserved</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across</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calls</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pic>
        <p:nvPicPr>
          <p:cNvPr id="6" name="Hình ảnh 5">
            <a:extLst>
              <a:ext uri="{FF2B5EF4-FFF2-40B4-BE49-F238E27FC236}">
                <a16:creationId xmlns:a16="http://schemas.microsoft.com/office/drawing/2014/main" id="{1E115B1F-6065-4B1E-FB0C-E70B4E27ADAD}"/>
              </a:ext>
            </a:extLst>
          </p:cNvPr>
          <p:cNvPicPr>
            <a:picLocks noChangeAspect="1"/>
          </p:cNvPicPr>
          <p:nvPr/>
        </p:nvPicPr>
        <p:blipFill>
          <a:blip r:embed="rId3"/>
          <a:stretch>
            <a:fillRect/>
          </a:stretch>
        </p:blipFill>
        <p:spPr>
          <a:xfrm>
            <a:off x="7109427" y="1307808"/>
            <a:ext cx="4533545" cy="4714332"/>
          </a:xfrm>
          <a:prstGeom prst="rect">
            <a:avLst/>
          </a:prstGeom>
        </p:spPr>
      </p:pic>
    </p:spTree>
    <p:extLst>
      <p:ext uri="{BB962C8B-B14F-4D97-AF65-F5344CB8AC3E}">
        <p14:creationId xmlns:p14="http://schemas.microsoft.com/office/powerpoint/2010/main" val="36358234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1" y="0"/>
            <a:ext cx="5869859" cy="685800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132649" y="309716"/>
            <a:ext cx="4242688"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GB" sz="18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Discuss the Importance</a:t>
            </a:r>
            <a:br>
              <a:rPr lang="en-ZW" sz="1800" u="none" strike="noStrike" dirty="0">
                <a:effectLst/>
                <a:latin typeface="Arial" panose="020B0604020202020204" pitchFamily="34" charset="0"/>
                <a:ea typeface="Arial" panose="020B0604020202020204" pitchFamily="34"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6538454" y="1321031"/>
            <a:ext cx="5211096" cy="5227253"/>
          </a:xfrm>
        </p:spPr>
        <p:txBody>
          <a:bodyPr>
            <a:normAutofit fontScale="77500" lnSpcReduction="20000"/>
          </a:bodyPr>
          <a:lstStyle/>
          <a:p>
            <a:pPr>
              <a:lnSpc>
                <a:spcPct val="115000"/>
              </a:lnSpc>
              <a:spcAft>
                <a:spcPts val="1000"/>
              </a:spcAft>
            </a:pP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stack</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crucial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several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reasons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Management</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provides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systematic</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way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manage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calls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returns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Local</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Variable</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Storage</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Local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variables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stored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way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they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automatically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cleaned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up</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when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exits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Recursion</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Support</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stack</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enables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recursive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calls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allowing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call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themselves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Efficient</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Use</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Stack</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typically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faster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allocate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deallocate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compared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heap</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Control</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Flow</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maintains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order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calls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ensuring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each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returns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correct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place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code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Discuss</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Importance</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Algorithms</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play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crucial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role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computer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science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programming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several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reasons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86027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4085302" y="0"/>
            <a:ext cx="3839498" cy="1478570"/>
          </a:xfrm>
        </p:spPr>
        <p:txBody>
          <a:bodyPr>
            <a:normAutofit/>
          </a:bodyPr>
          <a:lstStyle/>
          <a:p>
            <a:pPr>
              <a:lnSpc>
                <a:spcPct val="115000"/>
              </a:lnSpc>
              <a:spcBef>
                <a:spcPts val="200"/>
              </a:spcBef>
            </a:pPr>
            <a:r>
              <a:rPr lang="vi-VN" sz="2000" dirty="0">
                <a:solidFill>
                  <a:schemeClr val="bg1"/>
                </a:solidFill>
                <a:latin typeface="Aharoni" panose="02010803020104030203" pitchFamily="2" charset="-79"/>
                <a:cs typeface="Aharoni" panose="02010803020104030203" pitchFamily="2" charset="-79"/>
              </a:rPr>
              <a:t> </a:t>
            </a:r>
            <a:r>
              <a:rPr lang="en-GB" sz="20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Discuss the Importance</a:t>
            </a:r>
            <a:br>
              <a:rPr lang="en-ZW" sz="1800" u="none" strike="noStrike" dirty="0">
                <a:effectLst/>
                <a:latin typeface="Arial" panose="020B0604020202020204" pitchFamily="34" charset="0"/>
                <a:ea typeface="Arial" panose="020B0604020202020204" pitchFamily="34"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5" name="Chỗ dành sẵn cho Nội dung 4">
            <a:extLst>
              <a:ext uri="{FF2B5EF4-FFF2-40B4-BE49-F238E27FC236}">
                <a16:creationId xmlns:a16="http://schemas.microsoft.com/office/drawing/2014/main" id="{CC988CE8-ACB7-425A-C132-401FBFCA84E1}"/>
              </a:ext>
            </a:extLst>
          </p:cNvPr>
          <p:cNvSpPr>
            <a:spLocks noGrp="1"/>
          </p:cNvSpPr>
          <p:nvPr>
            <p:ph idx="1"/>
          </p:nvPr>
        </p:nvSpPr>
        <p:spPr>
          <a:xfrm>
            <a:off x="201562" y="943896"/>
            <a:ext cx="11788876" cy="5692877"/>
          </a:xfrm>
        </p:spPr>
        <p:txBody>
          <a:bodyPr>
            <a:normAutofit fontScale="47500" lnSpcReduction="20000"/>
          </a:bodyPr>
          <a:lstStyle/>
          <a:p>
            <a:pPr>
              <a:lnSpc>
                <a:spcPct val="115000"/>
              </a:lnSpc>
              <a:spcAft>
                <a:spcPts val="1000"/>
              </a:spcAft>
            </a:pPr>
            <a:r>
              <a:rPr lang="vi-V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1. </a:t>
            </a:r>
            <a:r>
              <a:rPr lang="vi-VN" sz="2500" b="1" dirty="0" err="1">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Efficiency</a:t>
            </a:r>
            <a:r>
              <a:rPr lang="vi-V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in </a:t>
            </a:r>
            <a:r>
              <a:rPr lang="vi-VN" sz="2500" b="1" dirty="0" err="1">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Data</a:t>
            </a:r>
            <a:r>
              <a:rPr lang="vi-V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a:t>
            </a:r>
            <a:r>
              <a:rPr lang="vi-VN" sz="2500" b="1" dirty="0" err="1">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Organization</a:t>
            </a:r>
            <a:endParaRPr lang="en-ZW" sz="25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Accessibility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Sorted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easier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search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through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example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binary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search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which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operates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in O(</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log</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n)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time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can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only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be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performed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on</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sorted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This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dramatically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improves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search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efficiency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compared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linear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search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(O(n)).</a:t>
            </a:r>
            <a:endParaRPr lang="en-ZW" sz="25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Retrieval</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Many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applications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require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to be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presented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in a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specific</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order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e.g</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alphabetical</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numerical</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help</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achieve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this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efficiently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25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2. </a:t>
            </a:r>
            <a:r>
              <a:rPr lang="vi-VN" sz="2500" b="1" dirty="0" err="1">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Foundation</a:t>
            </a:r>
            <a:r>
              <a:rPr lang="vi-V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a:t>
            </a:r>
            <a:r>
              <a:rPr lang="vi-VN" sz="2500" b="1" dirty="0" err="1">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for</a:t>
            </a:r>
            <a:r>
              <a:rPr lang="vi-V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a:t>
            </a:r>
            <a:r>
              <a:rPr lang="vi-VN" sz="2500" b="1" dirty="0" err="1">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Other</a:t>
            </a:r>
            <a:r>
              <a:rPr lang="vi-V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a:t>
            </a:r>
            <a:r>
              <a:rPr lang="vi-VN" sz="2500" b="1" dirty="0" err="1">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Algorithms</a:t>
            </a:r>
            <a:endParaRPr lang="en-ZW" sz="25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often</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preliminary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step</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more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complex</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instance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many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computational</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geometry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machine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learning</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like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k-</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nearest</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neighbors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analysis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rely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on</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sorted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optimal</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performance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25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Some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like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merge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sort</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are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specifically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designed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work</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with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divide-and-conquer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approaches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which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are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foundational</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many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processing</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techniques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25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3. </a:t>
            </a:r>
            <a:r>
              <a:rPr lang="vi-VN" sz="2500" b="1" dirty="0" err="1">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Performance</a:t>
            </a:r>
            <a:r>
              <a:rPr lang="vi-VN"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 </a:t>
            </a:r>
            <a:r>
              <a:rPr lang="vi-VN" sz="2500" b="1" dirty="0" err="1">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rPr>
              <a:t>Considerations</a:t>
            </a:r>
            <a:endParaRPr lang="en-ZW" sz="2500" b="1"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Algorithm</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Choice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Understanding</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time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space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complexities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helps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developers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choose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right</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algorithm</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based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on</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dataset</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size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structure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instance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25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QuickSort</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Preferred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smaller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datasets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due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its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in-</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place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average-case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efficiency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25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MergeSort</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Preferred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larger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datasets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when</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stability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required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despite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its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higher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space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complexity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25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Adaptability</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Some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perform</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better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with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specific</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types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example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QuickSort</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can be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optimized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with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good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pivot</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selection</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strategies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while</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MergeSort</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excels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with</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linked</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2500" dirty="0" err="1">
                <a:effectLst/>
                <a:latin typeface="Calibri" panose="020F0502020204030204" pitchFamily="34" charset="0"/>
                <a:ea typeface="Times New Roman" panose="02020603050405020304" pitchFamily="18" charset="0"/>
                <a:cs typeface="Times New Roman" panose="02020603050405020304" pitchFamily="18" charset="0"/>
              </a:rPr>
              <a:t>lists</a:t>
            </a:r>
            <a:r>
              <a:rPr lang="vi-VN" sz="25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25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ZW" dirty="0"/>
          </a:p>
        </p:txBody>
      </p:sp>
    </p:spTree>
    <p:extLst>
      <p:ext uri="{BB962C8B-B14F-4D97-AF65-F5344CB8AC3E}">
        <p14:creationId xmlns:p14="http://schemas.microsoft.com/office/powerpoint/2010/main" val="2731725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7246374" y="0"/>
            <a:ext cx="4945626" cy="685800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629476" y="450875"/>
            <a:ext cx="4242688" cy="604684"/>
          </a:xfrm>
        </p:spPr>
        <p:txBody>
          <a:bodyPr>
            <a:normAutofit fontScale="90000"/>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ZW" sz="1800" b="1" dirty="0">
                <a:solidFill>
                  <a:schemeClr val="bg1"/>
                </a:solidFill>
              </a:rPr>
              <a:t>Conclusion</a:t>
            </a:r>
            <a:br>
              <a:rPr lang="en-ZW" sz="1800" b="1" dirty="0"/>
            </a:br>
            <a:br>
              <a:rPr lang="en-ZW" sz="1800" u="none" strike="noStrike" dirty="0">
                <a:effectLst/>
                <a:latin typeface="Arial" panose="020B0604020202020204" pitchFamily="34" charset="0"/>
                <a:ea typeface="Arial" panose="020B0604020202020204" pitchFamily="34"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349848" y="668593"/>
            <a:ext cx="6778539" cy="6037007"/>
          </a:xfrm>
        </p:spPr>
        <p:txBody>
          <a:bodyPr>
            <a:normAutofit/>
          </a:bodyPr>
          <a:lstStyle/>
          <a:p>
            <a:r>
              <a:rPr lang="en-ZW" sz="1400" dirty="0"/>
              <a:t>In summary, the stack data structure is a crucial element in computer science, providing an efficient means of managing data in a specific order through its Last In, First Out (LIFO) principle. We have explored the various operations that can be performed on a stack, including push, pop, peek, and checking for emptiness, each with defined input parameters and conditions for successful execution.</a:t>
            </a:r>
          </a:p>
          <a:p>
            <a:r>
              <a:rPr lang="en-ZW" sz="1400" dirty="0"/>
              <a:t>The stack's role in function call management is particularly noteworthy. By utilizing stack frames, the system can maintain the context of function calls, manage local variables, and ensure proper return addresses, which is essential for maintaining the flow of execution in programming. This functionality underscores the importance of stacks in various computational tasks, from simple algorithms to complex application logic.</a:t>
            </a:r>
          </a:p>
          <a:p>
            <a:r>
              <a:rPr lang="en-ZW" sz="1400" dirty="0"/>
              <a:t>Moreover, the comparison between stack implementations using arrays and linked lists reveals trade-offs in terms of space efficiency and ease of use, allowing developers to choose the most suitable implementation based on their specific needs.</a:t>
            </a:r>
          </a:p>
          <a:p>
            <a:r>
              <a:rPr lang="en-ZW" sz="1400" dirty="0"/>
              <a:t>Overall, the stack is not only a foundational data structure but also a powerful tool that enhances the efficiency and organization of programming tasks. Understanding its operations and applications is vital for any computer scientist or software developer aiming to write efficient and effective code. As we continue to build upon our knowledge of data structures, the stack will remain an integral part of our toolkit in solving complex problems and optimizing performance in software development.</a:t>
            </a:r>
          </a:p>
        </p:txBody>
      </p:sp>
    </p:spTree>
    <p:extLst>
      <p:ext uri="{BB962C8B-B14F-4D97-AF65-F5344CB8AC3E}">
        <p14:creationId xmlns:p14="http://schemas.microsoft.com/office/powerpoint/2010/main" val="3157600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687097" y="678426"/>
            <a:ext cx="8377084" cy="6179573"/>
          </a:xfrm>
        </p:spPr>
        <p:txBody>
          <a:bodyPr>
            <a:normAutofit/>
          </a:bodyPr>
          <a:lstStyle/>
          <a:p>
            <a:pPr>
              <a:lnSpc>
                <a:spcPct val="115000"/>
              </a:lnSpc>
              <a:spcAft>
                <a:spcPts val="1000"/>
              </a:spcAft>
            </a:pPr>
            <a:r>
              <a:rPr lang="vi-VN" sz="2000" b="1" dirty="0">
                <a:solidFill>
                  <a:schemeClr val="bg1"/>
                </a:solidFill>
                <a:latin typeface="Aharoni" panose="02010803020104030203" pitchFamily="2" charset="-79"/>
                <a:cs typeface="Aharoni" panose="02010803020104030203" pitchFamily="2" charset="-79"/>
              </a:rPr>
              <a:t> </a:t>
            </a: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1 Identify the Data Structures</a:t>
            </a:r>
            <a:br>
              <a:rPr lang="en-ZW" sz="1800" dirty="0">
                <a:effectLst/>
                <a:latin typeface="Calibri" panose="020F0502020204030204" pitchFamily="34" charset="0"/>
                <a:ea typeface="Times New Roman" panose="02020603050405020304" pitchFamily="18" charset="0"/>
                <a:cs typeface="Times New Roman" panose="02020603050405020304" pitchFamily="18" charset="0"/>
              </a:rPr>
            </a:b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GeeksforGeeks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(2022). </a:t>
            </a:r>
            <a:r>
              <a:rPr lang="en-US" sz="1800" i="1" dirty="0">
                <a:effectLst/>
                <a:latin typeface="Calibri" panose="020F0502020204030204" pitchFamily="34" charset="0"/>
                <a:ea typeface="Times New Roman" panose="02020603050405020304" pitchFamily="18" charset="0"/>
                <a:cs typeface="Times New Roman" panose="02020603050405020304" pitchFamily="18" charset="0"/>
              </a:rPr>
              <a:t>What is Data Structure: Types, Classifications and Applications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[online] </a:t>
            </a: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GeeksforGeeks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Available at: </a:t>
            </a:r>
            <a:r>
              <a:rPr lang="en-US" sz="1800" u="sng" dirty="0">
                <a:solidFill>
                  <a:srgbClr val="0000FF"/>
                </a:solidFill>
                <a:effectLst/>
                <a:latin typeface="Calibri" panose="020F0502020204030204" pitchFamily="34" charset="0"/>
                <a:ea typeface="Times New Roman" panose="02020603050405020304" pitchFamily="18" charset="0"/>
                <a:cs typeface="Times New Roman" panose="02020603050405020304" pitchFamily="18" charset="0"/>
                <a:hlinkClick r:id="rId2"/>
              </a:rPr>
              <a:t>https://www.geeksforgeeks.org/what-is-data-structure-types-classifications-and-applications/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a:t>
            </a:r>
            <a:br>
              <a:rPr lang="vi-VN" sz="1800" dirty="0">
                <a:effectLst/>
                <a:latin typeface="Calibri" panose="020F0502020204030204" pitchFamily="34" charset="0"/>
                <a:ea typeface="Times New Roman" panose="02020603050405020304" pitchFamily="18" charset="0"/>
                <a:cs typeface="Times New Roman" panose="02020603050405020304" pitchFamily="18" charset="0"/>
              </a:rPr>
            </a:br>
            <a:br>
              <a:rPr lang="vi-VN" sz="1800" dirty="0">
                <a:effectLst/>
                <a:latin typeface="Calibri" panose="020F0502020204030204" pitchFamily="34" charset="0"/>
                <a:ea typeface="Times New Roman" panose="02020603050405020304" pitchFamily="18" charset="0"/>
                <a:cs typeface="Times New Roman" panose="02020603050405020304" pitchFamily="18" charset="0"/>
              </a:rPr>
            </a:br>
            <a:r>
              <a:rPr lang="en-US" sz="1800" b="1" dirty="0">
                <a:effectLst/>
                <a:latin typeface="Calibri" panose="020F0502020204030204" pitchFamily="34" charset="0"/>
                <a:ea typeface="Times New Roman" panose="02020603050405020304" pitchFamily="18" charset="0"/>
                <a:cs typeface="Times New Roman" panose="02020603050405020304" pitchFamily="18" charset="0"/>
              </a:rPr>
              <a:t>Define the stack</a:t>
            </a:r>
            <a:br>
              <a:rPr lang="en-ZW" sz="1800" dirty="0">
                <a:effectLst/>
                <a:latin typeface="Calibri" panose="020F0502020204030204" pitchFamily="34" charset="0"/>
                <a:ea typeface="Times New Roman" panose="02020603050405020304" pitchFamily="18" charset="0"/>
                <a:cs typeface="Times New Roman" panose="02020603050405020304" pitchFamily="18" charset="0"/>
              </a:rPr>
            </a:b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GeeksforGeeks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(2017). </a:t>
            </a:r>
            <a:r>
              <a:rPr lang="en-US" sz="1800" i="1" dirty="0">
                <a:effectLst/>
                <a:latin typeface="Calibri" panose="020F0502020204030204" pitchFamily="34" charset="0"/>
                <a:ea typeface="Times New Roman" panose="02020603050405020304" pitchFamily="18" charset="0"/>
                <a:cs typeface="Times New Roman" panose="02020603050405020304" pitchFamily="18" charset="0"/>
              </a:rPr>
              <a:t>Introduction to Stack - Data Structure and Algorithm Tutorials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[online] </a:t>
            </a:r>
            <a:r>
              <a:rPr lang="en-US" sz="1800" dirty="0" err="1">
                <a:effectLst/>
                <a:latin typeface="Calibri" panose="020F0502020204030204" pitchFamily="34" charset="0"/>
                <a:ea typeface="Times New Roman" panose="02020603050405020304" pitchFamily="18" charset="0"/>
                <a:cs typeface="Times New Roman" panose="02020603050405020304" pitchFamily="18" charset="0"/>
              </a:rPr>
              <a:t>GeeksforGeeks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Available at: </a:t>
            </a:r>
            <a:r>
              <a:rPr lang="en-US" sz="1800" u="sng" dirty="0">
                <a:solidFill>
                  <a:srgbClr val="0000FF"/>
                </a:solidFill>
                <a:effectLst/>
                <a:latin typeface="Calibri" panose="020F0502020204030204" pitchFamily="34" charset="0"/>
                <a:ea typeface="Times New Roman" panose="02020603050405020304" pitchFamily="18" charset="0"/>
                <a:cs typeface="Times New Roman" panose="02020603050405020304" pitchFamily="18" charset="0"/>
                <a:hlinkClick r:id="rId3"/>
              </a:rPr>
              <a:t>https://www.geeksforgeeks.org/introduction-to-stack-data-structure-and-algorithm-tutorials/</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a:t>
            </a:r>
            <a:br>
              <a:rPr lang="en-ZW" sz="1800" dirty="0">
                <a:effectLst/>
                <a:latin typeface="Calibri" panose="020F0502020204030204" pitchFamily="34" charset="0"/>
                <a:ea typeface="Times New Roman" panose="02020603050405020304" pitchFamily="18" charset="0"/>
                <a:cs typeface="Times New Roman" panose="02020603050405020304" pitchFamily="18" charset="0"/>
              </a:rPr>
            </a:br>
            <a:br>
              <a:rPr lang="en-ZW" sz="1800" dirty="0">
                <a:effectLst/>
                <a:latin typeface="Calibri" panose="020F0502020204030204" pitchFamily="34" charset="0"/>
                <a:ea typeface="Times New Roman" panose="02020603050405020304" pitchFamily="18" charset="0"/>
                <a:cs typeface="Times New Roman" panose="02020603050405020304" pitchFamily="18"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pic>
        <p:nvPicPr>
          <p:cNvPr id="9" name="Picture 3" descr="close up of circuit board">
            <a:extLst>
              <a:ext uri="{FF2B5EF4-FFF2-40B4-BE49-F238E27FC236}">
                <a16:creationId xmlns:a16="http://schemas.microsoft.com/office/drawing/2014/main" id="{A0A86649-8ACA-E807-FC77-755D6E884914}"/>
              </a:ext>
            </a:extLst>
          </p:cNvPr>
          <p:cNvPicPr>
            <a:picLocks noChangeAspect="1"/>
          </p:cNvPicPr>
          <p:nvPr/>
        </p:nvPicPr>
        <p:blipFill rotWithShape="1">
          <a:blip r:embed="rId4">
            <a:alphaModFix amt="30000"/>
          </a:blip>
          <a:srcRect l="17220" r="9210" b="-1"/>
          <a:stretch/>
        </p:blipFill>
        <p:spPr>
          <a:xfrm>
            <a:off x="-1" y="108154"/>
            <a:ext cx="3539614" cy="6749845"/>
          </a:xfrm>
          <a:prstGeom prst="rect">
            <a:avLst/>
          </a:prstGeom>
        </p:spPr>
      </p:pic>
      <p:sp>
        <p:nvSpPr>
          <p:cNvPr id="3" name="Title 1">
            <a:extLst>
              <a:ext uri="{FF2B5EF4-FFF2-40B4-BE49-F238E27FC236}">
                <a16:creationId xmlns:a16="http://schemas.microsoft.com/office/drawing/2014/main" id="{9F977DF8-F9FA-D29E-C602-0615A33B7D2D}"/>
              </a:ext>
            </a:extLst>
          </p:cNvPr>
          <p:cNvSpPr txBox="1">
            <a:spLocks/>
          </p:cNvSpPr>
          <p:nvPr/>
        </p:nvSpPr>
        <p:spPr>
          <a:xfrm>
            <a:off x="6779340" y="108154"/>
            <a:ext cx="2762865" cy="860323"/>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GB" b="1" dirty="0">
                <a:solidFill>
                  <a:schemeClr val="bg1"/>
                </a:solidFill>
                <a:latin typeface="Aharoni" panose="02010803020104030203" pitchFamily="2" charset="-79"/>
                <a:ea typeface="Noto Sans Symbols"/>
                <a:cs typeface="Aharoni" panose="02010803020104030203" pitchFamily="2" charset="-79"/>
              </a:rPr>
              <a:t>Reference</a:t>
            </a:r>
            <a:endParaRPr lang="en-ZW" sz="4000" b="1" dirty="0">
              <a:solidFill>
                <a:schemeClr val="bg1"/>
              </a:solidFill>
              <a:latin typeface="Aharoni" panose="02010803020104030203" pitchFamily="2" charset="-79"/>
              <a:ea typeface="SimSun" panose="02010600030101010101" pitchFamily="2" charset="-122"/>
              <a:cs typeface="Aharoni" panose="02010803020104030203" pitchFamily="2" charset="-79"/>
            </a:endParaRPr>
          </a:p>
        </p:txBody>
      </p:sp>
    </p:spTree>
    <p:extLst>
      <p:ext uri="{BB962C8B-B14F-4D97-AF65-F5344CB8AC3E}">
        <p14:creationId xmlns:p14="http://schemas.microsoft.com/office/powerpoint/2010/main" val="34841179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4640826" y="-26446"/>
            <a:ext cx="5466735"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vi-VN" sz="2000" b="1" dirty="0" err="1">
                <a:solidFill>
                  <a:schemeClr val="bg1"/>
                </a:solidFill>
                <a:latin typeface="Aharoni" panose="02010803020104030203" pitchFamily="2" charset="-79"/>
                <a:cs typeface="Aharoni" panose="02010803020104030203" pitchFamily="2" charset="-79"/>
              </a:rPr>
              <a:t>introduce</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042220" y="1593171"/>
            <a:ext cx="10009238" cy="4551990"/>
          </a:xfrm>
        </p:spPr>
        <p:txBody>
          <a:bodyPr>
            <a:normAutofit/>
          </a:bodyPr>
          <a:lstStyle/>
          <a:p>
            <a:r>
              <a:rPr lang="en-ZW" sz="1400" dirty="0">
                <a:latin typeface="Aharoni" panose="02010803020104030203" pitchFamily="2" charset="-79"/>
                <a:cs typeface="Aharoni" panose="02010803020104030203" pitchFamily="2" charset="-79"/>
              </a:rPr>
              <a:t>Data structures are fundamental components in computer science that enable efficient data management and manipulation. Among various data structures, the stack stands out due to its simplicity and utility in various applications, particularly in managing function calls and maintaining execution context in programming.</a:t>
            </a:r>
          </a:p>
          <a:p>
            <a:r>
              <a:rPr lang="en-ZW" sz="1400" dirty="0">
                <a:latin typeface="Aharoni" panose="02010803020104030203" pitchFamily="2" charset="-79"/>
                <a:cs typeface="Aharoni" panose="02010803020104030203" pitchFamily="2" charset="-79"/>
              </a:rPr>
              <a:t>A stack is a linear data structure that follows the Last In, First Out (LIFO) principle, meaning the last element added to the stack is the first one to be removed. This characteristic makes stacks ideal for scenarios where you need to track operations in a specific order, such as in function call management, expression evaluation, and backtracking algorithms.</a:t>
            </a:r>
          </a:p>
          <a:p>
            <a:r>
              <a:rPr lang="en-ZW" sz="1400" dirty="0">
                <a:latin typeface="Aharoni" panose="02010803020104030203" pitchFamily="2" charset="-79"/>
                <a:cs typeface="Aharoni" panose="02010803020104030203" pitchFamily="2" charset="-79"/>
              </a:rPr>
              <a:t>In this design specification, we will explore the memory stack in detail, including its operations, implementation, and significance in function calls within a computer system. We will outline the operations that can be performed on a stack, such as push, pop, and peek, and discuss their input parameters, pre- and post-conditions, as well as their time and space complexity. Additionally, we will delve into how stacks are utilized to manage function calls, demonstrating the concept of stack frames and highlighting the importance of stacks in programming languages.</a:t>
            </a:r>
          </a:p>
          <a:p>
            <a:r>
              <a:rPr lang="en-ZW" sz="1400" dirty="0">
                <a:latin typeface="Aharoni" panose="02010803020104030203" pitchFamily="2" charset="-79"/>
                <a:cs typeface="Aharoni" panose="02010803020104030203" pitchFamily="2" charset="-79"/>
              </a:rPr>
              <a:t>By the end of this document, you will gain a comprehensive understanding of stacks, their operations, and their critical role in computer programming and memory management.</a:t>
            </a:r>
          </a:p>
        </p:txBody>
      </p:sp>
    </p:spTree>
    <p:extLst>
      <p:ext uri="{BB962C8B-B14F-4D97-AF65-F5344CB8AC3E}">
        <p14:creationId xmlns:p14="http://schemas.microsoft.com/office/powerpoint/2010/main" val="3300139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19063" y="89315"/>
            <a:ext cx="5701634" cy="2620548"/>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120860" y="9525"/>
            <a:ext cx="4242688" cy="1478570"/>
          </a:xfrm>
        </p:spPr>
        <p:txBody>
          <a:bodyPr>
            <a:normAutofit/>
          </a:bodyPr>
          <a:lstStyle/>
          <a:p>
            <a:pPr>
              <a:lnSpc>
                <a:spcPct val="115000"/>
              </a:lnSpc>
              <a:spcBef>
                <a:spcPts val="200"/>
              </a:spcBef>
            </a:pPr>
            <a:r>
              <a:rPr lang="en-US" sz="1800" b="1" dirty="0">
                <a:solidFill>
                  <a:schemeClr val="bg2"/>
                </a:solidFill>
                <a:effectLst/>
                <a:latin typeface="Cambria" panose="02040503050406030204" pitchFamily="18" charset="0"/>
                <a:ea typeface="SimSun" panose="02010600030101010101" pitchFamily="2" charset="-122"/>
                <a:cs typeface="Times New Roman" panose="02020603050405020304" pitchFamily="18" charset="0"/>
              </a:rPr>
              <a:t>Identify the Data Structures</a:t>
            </a:r>
            <a:endParaRPr lang="en-ZW" sz="1800" b="1" dirty="0">
              <a:solidFill>
                <a:schemeClr val="bg2"/>
              </a:solidFill>
              <a:effectLst/>
              <a:latin typeface="Cambria" panose="02040503050406030204" pitchFamily="18" charset="0"/>
              <a:ea typeface="SimSun" panose="02010600030101010101" pitchFamily="2" charset="-122"/>
              <a:cs typeface="Times New Roman" panose="02020603050405020304" pitchFamily="18" charset="0"/>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6801266" y="1611313"/>
            <a:ext cx="4374514" cy="4078288"/>
          </a:xfrm>
        </p:spPr>
        <p:txBody>
          <a:bodyPr>
            <a:normAutofit lnSpcReduction="10000"/>
          </a:bodyPr>
          <a:lstStyle/>
          <a:p>
            <a:pPr algn="just">
              <a:lnSpc>
                <a:spcPct val="115000"/>
              </a:lnSpc>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A data structure is a storage that is used to store and organize data. It is a way of arranging data on a computer so that it can be accessed and updated efficiently.</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r>
              <a:rPr lang="en-US" sz="1800" dirty="0">
                <a:effectLst/>
                <a:latin typeface="Calibri" panose="020F0502020204030204" pitchFamily="34" charset="0"/>
                <a:ea typeface="Times New Roman" panose="02020603050405020304" pitchFamily="18" charset="0"/>
              </a:rPr>
              <a:t>A data structure is not only used for organizing the data. It is also used for processing, retrieving, and storing data. Different basic and advanced types of data structures are used in almost every program or software system that has been developed. So we must have good knowledge of data structures</a:t>
            </a:r>
            <a:endParaRPr lang="en-US" sz="1600" dirty="0">
              <a:solidFill>
                <a:srgbClr val="FF0000"/>
              </a:solidFill>
            </a:endParaRPr>
          </a:p>
        </p:txBody>
      </p:sp>
      <p:pic>
        <p:nvPicPr>
          <p:cNvPr id="5" name="Hình ảnh 4" descr="What is Data Structure: Types, Classifications and Applications">
            <a:extLst>
              <a:ext uri="{FF2B5EF4-FFF2-40B4-BE49-F238E27FC236}">
                <a16:creationId xmlns:a16="http://schemas.microsoft.com/office/drawing/2014/main" id="{7DBA7B6C-DED5-E17C-0D48-90DACC1529B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2729016"/>
            <a:ext cx="5820697" cy="4095543"/>
          </a:xfrm>
          <a:prstGeom prst="rect">
            <a:avLst/>
          </a:prstGeom>
          <a:noFill/>
          <a:ln>
            <a:noFill/>
          </a:ln>
        </p:spPr>
      </p:pic>
    </p:spTree>
    <p:extLst>
      <p:ext uri="{BB962C8B-B14F-4D97-AF65-F5344CB8AC3E}">
        <p14:creationId xmlns:p14="http://schemas.microsoft.com/office/powerpoint/2010/main" val="10948493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998864" y="193140"/>
            <a:ext cx="4242688" cy="1478570"/>
          </a:xfrm>
        </p:spPr>
        <p:txBody>
          <a:bodyPr>
            <a:normAutofit/>
          </a:bodyPr>
          <a:lstStyle/>
          <a:p>
            <a:pPr marL="342900" lvl="0" indent="-342900">
              <a:lnSpc>
                <a:spcPct val="110000"/>
              </a:lnSpc>
              <a:buFont typeface="Arial" panose="020B0604020202020204" pitchFamily="34" charset="0"/>
              <a:buChar char="⋅"/>
            </a:pPr>
            <a:r>
              <a:rPr lang="vi-VN" sz="18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    </a:t>
            </a:r>
            <a:r>
              <a:rPr lang="en-GB" sz="18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Define the Operations</a:t>
            </a:r>
            <a:endParaRPr lang="en-ZW" sz="1800" u="none" strike="noStrike" dirty="0">
              <a:solidFill>
                <a:schemeClr val="bg1"/>
              </a:solidFill>
              <a:effectLst/>
              <a:latin typeface="Aharoni" panose="02010803020104030203" pitchFamily="2" charset="-79"/>
              <a:ea typeface="Arial" panose="020B0604020202020204" pitchFamily="34" charset="0"/>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524000" y="1671710"/>
            <a:ext cx="10392696" cy="4078288"/>
          </a:xfrm>
        </p:spPr>
        <p:txBody>
          <a:bodyPr>
            <a:normAutofit/>
          </a:bodyPr>
          <a:lstStyle/>
          <a:p>
            <a:pPr>
              <a:lnSpc>
                <a:spcPct val="115000"/>
              </a:lnSpc>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The primary operations of a memory stack include:</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Push:</a:t>
            </a:r>
            <a:r>
              <a:rPr lang="en-US" sz="1800" dirty="0">
                <a:effectLst/>
                <a:latin typeface="Calibri" panose="020F0502020204030204" pitchFamily="34" charset="0"/>
                <a:ea typeface="Times New Roman" panose="02020603050405020304" pitchFamily="18" charset="0"/>
                <a:cs typeface="Calibri" panose="020F0502020204030204" pitchFamily="34" charset="0"/>
              </a:rPr>
              <a:t> Adds an item to the top of the stack.</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Pop:</a:t>
            </a:r>
            <a:r>
              <a:rPr lang="en-US" sz="1800" dirty="0">
                <a:effectLst/>
                <a:latin typeface="Calibri" panose="020F0502020204030204" pitchFamily="34" charset="0"/>
                <a:ea typeface="Times New Roman" panose="02020603050405020304" pitchFamily="18" charset="0"/>
                <a:cs typeface="Calibri" panose="020F0502020204030204" pitchFamily="34" charset="0"/>
              </a:rPr>
              <a:t> Removes the item from the top of the stack.</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Peek (or Top):</a:t>
            </a:r>
            <a:r>
              <a:rPr lang="en-US" sz="1800" dirty="0">
                <a:effectLst/>
                <a:latin typeface="Calibri" panose="020F0502020204030204" pitchFamily="34" charset="0"/>
                <a:ea typeface="Times New Roman" panose="02020603050405020304" pitchFamily="18" charset="0"/>
                <a:cs typeface="Calibri" panose="020F0502020204030204" pitchFamily="34" charset="0"/>
              </a:rPr>
              <a:t> Returns the item on the top of the stack without removing it.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IsEmpty</a:t>
            </a:r>
            <a:r>
              <a:rPr lang="en-US" sz="1800" b="1" dirty="0">
                <a:effectLst/>
                <a:latin typeface="Calibri" panose="020F0502020204030204" pitchFamily="34" charset="0"/>
                <a:ea typeface="Times New Roman" panose="02020603050405020304" pitchFamily="18" charset="0"/>
                <a:cs typeface="Calibri" panose="020F0502020204030204" pitchFamily="34" charset="0"/>
              </a:rPr>
              <a:t>:</a:t>
            </a:r>
            <a:r>
              <a:rPr lang="en-US" sz="1800" dirty="0">
                <a:effectLst/>
                <a:latin typeface="Calibri" panose="020F0502020204030204" pitchFamily="34" charset="0"/>
                <a:ea typeface="Times New Roman" panose="02020603050405020304" pitchFamily="18" charset="0"/>
                <a:cs typeface="Calibri" panose="020F0502020204030204" pitchFamily="34" charset="0"/>
              </a:rPr>
              <a:t> Checks if the stack is empty.</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Size:</a:t>
            </a:r>
            <a:r>
              <a:rPr lang="en-US" sz="1800" dirty="0">
                <a:effectLst/>
                <a:latin typeface="Calibri" panose="020F0502020204030204" pitchFamily="34" charset="0"/>
                <a:ea typeface="Times New Roman" panose="02020603050405020304" pitchFamily="18" charset="0"/>
                <a:cs typeface="Calibri" panose="020F0502020204030204" pitchFamily="34" charset="0"/>
              </a:rPr>
              <a:t> Returns the number of items currently in the stack.</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endParaRPr lang="en-US" sz="1600" dirty="0">
              <a:solidFill>
                <a:srgbClr val="FF0000"/>
              </a:solidFill>
            </a:endParaRPr>
          </a:p>
        </p:txBody>
      </p:sp>
    </p:spTree>
    <p:extLst>
      <p:ext uri="{BB962C8B-B14F-4D97-AF65-F5344CB8AC3E}">
        <p14:creationId xmlns:p14="http://schemas.microsoft.com/office/powerpoint/2010/main" val="1758173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6322141" y="0"/>
            <a:ext cx="5869859" cy="685800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243127" y="-59217"/>
            <a:ext cx="4242688"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ZW" sz="2000" b="1" dirty="0">
                <a:solidFill>
                  <a:schemeClr val="bg1"/>
                </a:solidFill>
                <a:latin typeface="Aharoni" panose="02010803020104030203" pitchFamily="2" charset="-79"/>
                <a:cs typeface="Aharoni" panose="02010803020104030203" pitchFamily="2" charset="-79"/>
              </a:rPr>
              <a:t>Specify Input Parameters</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177214" y="1625830"/>
            <a:ext cx="4374514" cy="4078288"/>
          </a:xfrm>
        </p:spPr>
        <p:txBody>
          <a:bodyPr>
            <a:normAutofit lnSpcReduction="10000"/>
          </a:bodyPr>
          <a:lstStyle/>
          <a:p>
            <a:pPr algn="just">
              <a:lnSpc>
                <a:spcPct val="115000"/>
              </a:lnSpc>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A data structure is a storage that is used to store and organize data. It is a way of arranging data on a computer so that it can be accessed and updated efficiently.</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r>
              <a:rPr lang="en-US" sz="1800" dirty="0">
                <a:effectLst/>
                <a:latin typeface="Calibri" panose="020F0502020204030204" pitchFamily="34" charset="0"/>
                <a:ea typeface="Times New Roman" panose="02020603050405020304" pitchFamily="18" charset="0"/>
              </a:rPr>
              <a:t>A data structure is not only used for organizing the data. It is also used for processing, retrieving, and storing data. Different basic and advanced types of data structures are used in almost every program or software system that has been developed. So we must have good knowledge of data structures</a:t>
            </a:r>
            <a:endParaRPr lang="en-US" sz="1600" dirty="0">
              <a:solidFill>
                <a:srgbClr val="FF0000"/>
              </a:solidFill>
            </a:endParaRPr>
          </a:p>
        </p:txBody>
      </p:sp>
    </p:spTree>
    <p:extLst>
      <p:ext uri="{BB962C8B-B14F-4D97-AF65-F5344CB8AC3E}">
        <p14:creationId xmlns:p14="http://schemas.microsoft.com/office/powerpoint/2010/main" val="1437094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0" y="0"/>
            <a:ext cx="5869859" cy="685800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6367804" y="0"/>
            <a:ext cx="5079015"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ZW" sz="2000" b="1" dirty="0">
                <a:solidFill>
                  <a:schemeClr val="bg1"/>
                </a:solidFill>
                <a:latin typeface="Aharoni" panose="02010803020104030203" pitchFamily="2" charset="-79"/>
                <a:cs typeface="Aharoni" panose="02010803020104030203" pitchFamily="2" charset="-79"/>
              </a:rPr>
              <a:t>Define Pre- and Post-conditions</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6557530" y="1271869"/>
            <a:ext cx="4889289" cy="4843796"/>
          </a:xfrm>
        </p:spPr>
        <p:txBody>
          <a:bodyPr>
            <a:normAutofit/>
          </a:bodyPr>
          <a:lstStyle/>
          <a:p>
            <a:pPr algn="just">
              <a:lnSpc>
                <a:spcPct val="115000"/>
              </a:lnSpc>
              <a:spcAft>
                <a:spcPts val="1000"/>
              </a:spcAft>
            </a:pPr>
            <a:r>
              <a:rPr lang="en-ZW" sz="1400" dirty="0"/>
              <a:t>Pre-conditions are conditions that must be true before a function is executed, while post-conditions are the expected outcomes after the function has run.</a:t>
            </a:r>
          </a:p>
          <a:p>
            <a:pPr algn="just">
              <a:lnSpc>
                <a:spcPct val="115000"/>
              </a:lnSpc>
              <a:spcAft>
                <a:spcPts val="1000"/>
              </a:spcAft>
            </a:pPr>
            <a:r>
              <a:rPr lang="en-ZW" sz="1400" dirty="0"/>
              <a:t>Example:</a:t>
            </a:r>
          </a:p>
          <a:p>
            <a:pPr algn="just">
              <a:lnSpc>
                <a:spcPct val="115000"/>
              </a:lnSpc>
              <a:spcAft>
                <a:spcPts val="1000"/>
              </a:spcAft>
            </a:pPr>
            <a:r>
              <a:rPr lang="en-ZW" sz="1400" dirty="0"/>
              <a:t>For the factorial function:</a:t>
            </a:r>
          </a:p>
          <a:p>
            <a:pPr algn="just">
              <a:lnSpc>
                <a:spcPct val="115000"/>
              </a:lnSpc>
              <a:spcAft>
                <a:spcPts val="1000"/>
              </a:spcAft>
            </a:pPr>
            <a:r>
              <a:rPr lang="en-ZW" sz="1400" dirty="0"/>
              <a:t>Pre-condition:</a:t>
            </a:r>
          </a:p>
          <a:p>
            <a:pPr algn="just">
              <a:lnSpc>
                <a:spcPct val="115000"/>
              </a:lnSpc>
              <a:spcAft>
                <a:spcPts val="1000"/>
              </a:spcAft>
            </a:pPr>
            <a:r>
              <a:rPr lang="en-ZW" sz="1400" dirty="0"/>
              <a:t>n must be a non-negative integer (i.e., n &gt;= 0).</a:t>
            </a:r>
          </a:p>
          <a:p>
            <a:pPr algn="just">
              <a:lnSpc>
                <a:spcPct val="115000"/>
              </a:lnSpc>
              <a:spcAft>
                <a:spcPts val="1000"/>
              </a:spcAft>
            </a:pPr>
            <a:r>
              <a:rPr lang="en-ZW" sz="1400" dirty="0"/>
              <a:t>Post-condition:</a:t>
            </a:r>
          </a:p>
          <a:p>
            <a:pPr algn="just">
              <a:lnSpc>
                <a:spcPct val="115000"/>
              </a:lnSpc>
              <a:spcAft>
                <a:spcPts val="1000"/>
              </a:spcAft>
            </a:pPr>
            <a:r>
              <a:rPr lang="en-ZW" sz="1400" dirty="0"/>
              <a:t>The function returns an integer that is the product of all positive integers up to n.</a:t>
            </a:r>
          </a:p>
          <a:p>
            <a:pPr algn="just">
              <a:lnSpc>
                <a:spcPct val="115000"/>
              </a:lnSpc>
              <a:spcAft>
                <a:spcPts val="1000"/>
              </a:spcAft>
            </a:pPr>
            <a:r>
              <a:rPr lang="en-ZW" sz="1400" dirty="0"/>
              <a:t>If n is 0, the function returns 1 (since 0! = 1).</a:t>
            </a:r>
            <a:endParaRPr lang="en-US" sz="1400" dirty="0"/>
          </a:p>
        </p:txBody>
      </p:sp>
    </p:spTree>
    <p:extLst>
      <p:ext uri="{BB962C8B-B14F-4D97-AF65-F5344CB8AC3E}">
        <p14:creationId xmlns:p14="http://schemas.microsoft.com/office/powerpoint/2010/main" val="19981512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185652" y="0"/>
            <a:ext cx="5509564"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ZW" sz="2000" b="1" dirty="0">
                <a:solidFill>
                  <a:schemeClr val="bg1"/>
                </a:solidFill>
                <a:latin typeface="Aharoni" panose="02010803020104030203" pitchFamily="2" charset="-79"/>
                <a:cs typeface="Aharoni" panose="02010803020104030203" pitchFamily="2" charset="-79"/>
              </a:rPr>
              <a:t>Discuss Time and Space Complexity</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592824" y="1593171"/>
            <a:ext cx="9458633" cy="3929396"/>
          </a:xfrm>
        </p:spPr>
        <p:txBody>
          <a:bodyPr>
            <a:normAutofit fontScale="92500" lnSpcReduction="10000"/>
          </a:bodyPr>
          <a:lstStyle/>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Time and space complexity are measures of the efficiency of an algorithm.</a:t>
            </a:r>
          </a:p>
          <a:p>
            <a:pPr algn="just">
              <a:lnSpc>
                <a:spcPct val="115000"/>
              </a:lnSpc>
              <a:spcAft>
                <a:spcPts val="1000"/>
              </a:spcAft>
            </a:pPr>
            <a:endParaRPr lang="en-ZW" sz="1800" dirty="0">
              <a:effectLst/>
              <a:latin typeface="Calibri" panose="020F0502020204030204" pitchFamily="34" charset="0"/>
              <a:ea typeface="Times New Roman" panose="02020603050405020304" pitchFamily="18" charset="0"/>
              <a:cs typeface="Calibri" panose="020F0502020204030204" pitchFamily="34" charset="0"/>
            </a:endParaRPr>
          </a:p>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Time Complexity: Describes how the runtime of an algorithm increases relative to the input size.</a:t>
            </a:r>
          </a:p>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For the factorial function (using recursion), the time complexity is O(n) because it makes n recursive calls.</a:t>
            </a:r>
          </a:p>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Space Complexity: Describes how the memory usage of an algorithm increases relative to the input size.</a:t>
            </a:r>
          </a:p>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For the recursive factorial function, the space complexity is also O(n) due to the call stack used by recursion.</a:t>
            </a:r>
            <a:endParaRPr lang="en-US" sz="1600" dirty="0">
              <a:solidFill>
                <a:srgbClr val="FF0000"/>
              </a:solidFill>
            </a:endParaRPr>
          </a:p>
        </p:txBody>
      </p:sp>
    </p:spTree>
    <p:extLst>
      <p:ext uri="{BB962C8B-B14F-4D97-AF65-F5344CB8AC3E}">
        <p14:creationId xmlns:p14="http://schemas.microsoft.com/office/powerpoint/2010/main" val="3113828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069689" y="157316"/>
            <a:ext cx="7900220"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ZW" sz="2000" b="1" dirty="0">
                <a:solidFill>
                  <a:schemeClr val="bg1"/>
                </a:solidFill>
                <a:latin typeface="Aharoni" panose="02010803020104030203" pitchFamily="2" charset="-79"/>
                <a:cs typeface="Aharoni" panose="02010803020104030203" pitchFamily="2" charset="-79"/>
              </a:rPr>
              <a:t>Provide Examples and Code Snippets (if applicable)</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pic>
        <p:nvPicPr>
          <p:cNvPr id="6" name="Chỗ dành sẵn cho Nội dung 5">
            <a:extLst>
              <a:ext uri="{FF2B5EF4-FFF2-40B4-BE49-F238E27FC236}">
                <a16:creationId xmlns:a16="http://schemas.microsoft.com/office/drawing/2014/main" id="{D2B524D4-37C2-4C8B-6F16-79D56B6F0A77}"/>
              </a:ext>
            </a:extLst>
          </p:cNvPr>
          <p:cNvPicPr>
            <a:picLocks noGrp="1" noChangeAspect="1"/>
          </p:cNvPicPr>
          <p:nvPr>
            <p:ph idx="1"/>
          </p:nvPr>
        </p:nvPicPr>
        <p:blipFill>
          <a:blip r:embed="rId2"/>
          <a:stretch>
            <a:fillRect/>
          </a:stretch>
        </p:blipFill>
        <p:spPr>
          <a:xfrm>
            <a:off x="1615490" y="1801089"/>
            <a:ext cx="8792105" cy="4039271"/>
          </a:xfrm>
        </p:spPr>
      </p:pic>
    </p:spTree>
    <p:extLst>
      <p:ext uri="{BB962C8B-B14F-4D97-AF65-F5344CB8AC3E}">
        <p14:creationId xmlns:p14="http://schemas.microsoft.com/office/powerpoint/2010/main" val="1213061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858728" y="1055693"/>
            <a:ext cx="6769510" cy="4076745"/>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GB" sz="2000" b="1" dirty="0">
                <a:solidFill>
                  <a:schemeClr val="bg1"/>
                </a:solidFill>
                <a:effectLst/>
                <a:latin typeface="Aharoni" panose="02010803020104030203" pitchFamily="2" charset="-79"/>
                <a:ea typeface="Noto Sans Symbols"/>
                <a:cs typeface="Aharoni" panose="02010803020104030203" pitchFamily="2" charset="-79"/>
              </a:rPr>
              <a:t>Determine the operations of a memory stack and how it is used to implement function </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pic>
        <p:nvPicPr>
          <p:cNvPr id="8" name="Picture 3" descr="close up of circuit board">
            <a:extLst>
              <a:ext uri="{FF2B5EF4-FFF2-40B4-BE49-F238E27FC236}">
                <a16:creationId xmlns:a16="http://schemas.microsoft.com/office/drawing/2014/main" id="{3A40D2F3-D5AD-8D4A-A8A0-264558BA11A9}"/>
              </a:ext>
            </a:extLst>
          </p:cNvPr>
          <p:cNvPicPr>
            <a:picLocks noChangeAspect="1"/>
          </p:cNvPicPr>
          <p:nvPr/>
        </p:nvPicPr>
        <p:blipFill rotWithShape="1">
          <a:blip r:embed="rId2">
            <a:alphaModFix amt="30000"/>
          </a:blip>
          <a:srcRect l="17220" r="9210" b="-1"/>
          <a:stretch/>
        </p:blipFill>
        <p:spPr>
          <a:xfrm>
            <a:off x="147483" y="4100052"/>
            <a:ext cx="12192000" cy="2757948"/>
          </a:xfrm>
          <a:prstGeom prst="rect">
            <a:avLst/>
          </a:prstGeom>
        </p:spPr>
      </p:pic>
      <p:pic>
        <p:nvPicPr>
          <p:cNvPr id="9" name="Picture 3" descr="close up of circuit board">
            <a:extLst>
              <a:ext uri="{FF2B5EF4-FFF2-40B4-BE49-F238E27FC236}">
                <a16:creationId xmlns:a16="http://schemas.microsoft.com/office/drawing/2014/main" id="{A0A86649-8ACA-E807-FC77-755D6E884914}"/>
              </a:ext>
            </a:extLst>
          </p:cNvPr>
          <p:cNvPicPr>
            <a:picLocks noChangeAspect="1"/>
          </p:cNvPicPr>
          <p:nvPr/>
        </p:nvPicPr>
        <p:blipFill rotWithShape="1">
          <a:blip r:embed="rId2">
            <a:alphaModFix amt="30000"/>
          </a:blip>
          <a:srcRect l="17220" r="9210" b="-1"/>
          <a:stretch/>
        </p:blipFill>
        <p:spPr>
          <a:xfrm>
            <a:off x="0" y="1"/>
            <a:ext cx="12192000" cy="2374490"/>
          </a:xfrm>
          <a:prstGeom prst="rect">
            <a:avLst/>
          </a:prstGeom>
        </p:spPr>
      </p:pic>
    </p:spTree>
    <p:extLst>
      <p:ext uri="{BB962C8B-B14F-4D97-AF65-F5344CB8AC3E}">
        <p14:creationId xmlns:p14="http://schemas.microsoft.com/office/powerpoint/2010/main" val="422670869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ạch điện">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74</TotalTime>
  <Words>1622</Words>
  <Application>Microsoft Office PowerPoint</Application>
  <PresentationFormat>Màn hình rộng</PresentationFormat>
  <Paragraphs>81</Paragraphs>
  <Slides>16</Slides>
  <Notes>0</Notes>
  <HiddenSlides>0</HiddenSlides>
  <MMClips>0</MMClips>
  <ScaleCrop>false</ScaleCrop>
  <HeadingPairs>
    <vt:vector size="6" baseType="variant">
      <vt:variant>
        <vt:lpstr>Phông được Dùng</vt:lpstr>
      </vt:variant>
      <vt:variant>
        <vt:i4>5</vt:i4>
      </vt:variant>
      <vt:variant>
        <vt:lpstr>Chủ đề</vt:lpstr>
      </vt:variant>
      <vt:variant>
        <vt:i4>1</vt:i4>
      </vt:variant>
      <vt:variant>
        <vt:lpstr>Tiêu đề Bản chiếu</vt:lpstr>
      </vt:variant>
      <vt:variant>
        <vt:i4>16</vt:i4>
      </vt:variant>
    </vt:vector>
  </HeadingPairs>
  <TitlesOfParts>
    <vt:vector size="22" baseType="lpstr">
      <vt:lpstr>Aharoni</vt:lpstr>
      <vt:lpstr>Arial</vt:lpstr>
      <vt:lpstr>Calibri</vt:lpstr>
      <vt:lpstr>Cambria</vt:lpstr>
      <vt:lpstr>Tw Cen MT</vt:lpstr>
      <vt:lpstr>Mạch điện</vt:lpstr>
      <vt:lpstr>Design Specification for Stack Data Structure</vt:lpstr>
      <vt:lpstr>      introduce</vt:lpstr>
      <vt:lpstr>Identify the Data Structures</vt:lpstr>
      <vt:lpstr>    Define the Operations</vt:lpstr>
      <vt:lpstr>      Specify Input Parameters</vt:lpstr>
      <vt:lpstr>      Define Pre- and Post-conditions</vt:lpstr>
      <vt:lpstr>      Discuss Time and Space Complexity</vt:lpstr>
      <vt:lpstr>      Provide Examples and Code Snippets (if applicable)</vt:lpstr>
      <vt:lpstr>      Determine the operations of a memory stack and how it is used to implement function </vt:lpstr>
      <vt:lpstr>                    Identify Operations    </vt:lpstr>
      <vt:lpstr>                           Function Call Implementation </vt:lpstr>
      <vt:lpstr>      Demonstrate Stack Frames </vt:lpstr>
      <vt:lpstr>      Discuss the Importance </vt:lpstr>
      <vt:lpstr> Discuss the Importance </vt:lpstr>
      <vt:lpstr>      Conclusion  </vt:lpstr>
      <vt:lpstr> 1 Identify the Data Structures GeeksforGeeks (2022). What is Data Structure: Types, Classifications and Applications. [online] GeeksforGeeks. Available at: https://www.geeksforgeeks.org/what-is-data-structure-types-classifications-and-applications/.  Define the stack GeeksforGeeks (2017). Introduction to Stack - Data Structure and Algorithm Tutorials. [online] GeeksforGeeks. Available at: https://www.geeksforgeeks.org/introduction-to-stack-data-structure-and-algorithm-tutorials/.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Hieu Minh_</dc:creator>
  <cp:lastModifiedBy>Hieu Minh_</cp:lastModifiedBy>
  <cp:revision>5</cp:revision>
  <dcterms:created xsi:type="dcterms:W3CDTF">2024-10-20T13:41:02Z</dcterms:created>
  <dcterms:modified xsi:type="dcterms:W3CDTF">2024-10-20T14:58:28Z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